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4" r:id="rId8"/>
    <p:sldId id="266" r:id="rId9"/>
    <p:sldId id="265" r:id="rId10"/>
    <p:sldId id="267" r:id="rId11"/>
    <p:sldId id="268" r:id="rId12"/>
    <p:sldId id="262" r:id="rId13"/>
    <p:sldId id="26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02B"/>
    <a:srgbClr val="4A8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C15428-3B25-41D7-8D98-A15DE4D69BA3}" v="6" dt="2022-09-20T16:23:00.0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80C15428-3B25-41D7-8D98-A15DE4D69BA3}"/>
    <pc:docChg chg="modSld">
      <pc:chgData name="DSA - Cristina Barbosa" userId="a7deaa94-27fa-4381-b313-ee83126f3c73" providerId="ADAL" clId="{80C15428-3B25-41D7-8D98-A15DE4D69BA3}" dt="2022-09-20T16:23:00.070" v="5"/>
      <pc:docMkLst>
        <pc:docMk/>
      </pc:docMkLst>
      <pc:sldChg chg="modSp">
        <pc:chgData name="DSA - Cristina Barbosa" userId="a7deaa94-27fa-4381-b313-ee83126f3c73" providerId="ADAL" clId="{80C15428-3B25-41D7-8D98-A15DE4D69BA3}" dt="2022-09-20T16:23:00.070" v="5"/>
        <pc:sldMkLst>
          <pc:docMk/>
          <pc:sldMk cId="1553453999" sldId="267"/>
        </pc:sldMkLst>
        <pc:spChg chg="mod">
          <ac:chgData name="DSA - Cristina Barbosa" userId="a7deaa94-27fa-4381-b313-ee83126f3c73" providerId="ADAL" clId="{80C15428-3B25-41D7-8D98-A15DE4D69BA3}" dt="2022-09-20T16:23:00.070" v="5"/>
          <ac:spMkLst>
            <pc:docMk/>
            <pc:sldMk cId="1553453999" sldId="267"/>
            <ac:spMk id="4" creationId="{CAEBF52F-921A-60D5-05B7-6C27312A5E8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D732E-33DE-5C22-078C-AD5CCFCD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8E6AD2-A29C-1AAF-5886-4A0731D71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2FA552-C121-A275-828C-5216EAD9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84F646-8F54-EDBB-AE58-599B8257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0591E7-F5A3-2386-B518-4D18F322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865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5833B-4A8C-1C38-6A2A-4473F38F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EF7D8E-632A-69FB-CCE1-EFDF60C57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A853F5-0CE2-10D5-C68A-3360B164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6B648B-4B06-DDF2-0C49-8DC1075B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0F651-DF9F-AA0E-74C1-8EB8E2F4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022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8CEE9B-45DD-0F59-65D5-C1FFD7C63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E89374-B2CF-5E78-E073-28356033E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295A49-E216-B1EA-EAE7-E099F69B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9DCEA8-3535-CEB2-81AD-4AA9251A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A5D92C-C5F7-336A-611D-1429D2A4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23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BCC73-8C26-E39B-4B1F-24F1BFC3B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E6E9A2-82F0-F5AA-4FB8-79D7EC09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3B4500-2CFC-2265-57C7-856E269E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E8D160-5337-BA5F-C7D1-E2DB9710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3E408C-FFA7-C379-8A34-394094E9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4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032FD-4ED0-768A-2277-BCDC062F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B81332-1764-465E-9608-0C071989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321FC3-A2FF-1AE3-10E1-AF26EA50C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18FAE8-5AE1-2817-411C-F89EB21E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8CC565-12DB-BD65-B294-43977844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25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592CF-1833-D2CA-40D3-1561ABCA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A1508F-8B6A-F41C-8DA8-0D3B680E1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1F2EE01-5FAA-A11B-ECBA-4439338B6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8BFE09-D374-1313-45B8-C458943F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EE2F5F-7CF0-4C73-F0DC-158FEB3F5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ADAEBB-D99E-4361-5326-353F5375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792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B54DE-D29A-AADE-D2FF-7BAE8672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0449B8-11D4-2106-0079-8BF9A25ED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0C1795B-180A-EF7A-ABC7-31272657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179C7BC-0228-35EF-DDDE-6B84CAF85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C983C8F-4D47-DAAC-7408-B249227C1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CBB787C-3611-3CCE-ED02-04569AAB0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CD0FBE3-60EC-63DB-C837-C7783E9C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37E8D2-F2F7-037B-8628-484DC3B8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950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61D17-B791-1E77-2C9E-81313265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8C74E4B-EDE0-53A3-9767-FA368354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5976B7-4DC0-132B-F64A-9554630E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E2588CF-A509-6E79-BAF8-13753F5D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717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610A739-39C7-C461-BE74-CB365473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980157C-367B-A2F0-D543-CD1CE958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81650D1-33EF-BAFA-D5CF-23360602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4773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AB569-A780-57B6-6521-6956F3948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9C7271-12B2-BD6B-DF8B-21CBD334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D8B1BD-36D5-4372-B238-04F0322C8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3DF80F-0511-CF02-B0E9-0D056F2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63D73-203A-5448-08CC-D25336C7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B1F48D4-F01B-C0EA-FB13-CAAB285A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517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35B3DA-9216-4BC5-96F4-7DED33BB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3F38E1-909F-FF9A-7EB0-76EF9BB87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D74D71-4547-AFD7-4B34-A2BAF1CD7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E76B07E-1645-B97F-CBBA-94DCC55D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3E54FB4-B643-08D0-1A45-E113AE8E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D462A12-233C-8CD9-AF4E-1C64291F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338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5A6CD6D-E590-DD00-93DF-9A34A096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7AA89F-F43E-0B63-F083-689F81914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77B63A-7C66-30C0-438E-9B23009F7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D6BA71-957E-2118-68BA-45D9A3193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A24CFBF-262E-5C9D-1470-074099FDE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5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2387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FB10EE37-1632-6C5C-C48C-E80C48C815BA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DF2EA53-B5F0-337A-2797-6F4F19D09687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599DF7F4-8CD2-8FA1-787B-88D0FB6EE597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85B747B7-8452-905D-280B-40D08BF1932E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C7CD1C9B-689E-C852-D6CC-049B4ECE6786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0" name="Elipse 9">
                <a:extLst>
                  <a:ext uri="{FF2B5EF4-FFF2-40B4-BE49-F238E27FC236}">
                    <a16:creationId xmlns:a16="http://schemas.microsoft.com/office/drawing/2014/main" id="{2672AEE6-714A-59B2-6A11-7B6EDCBC4BA3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Triângulo isósceles 10">
                <a:extLst>
                  <a:ext uri="{FF2B5EF4-FFF2-40B4-BE49-F238E27FC236}">
                    <a16:creationId xmlns:a16="http://schemas.microsoft.com/office/drawing/2014/main" id="{DD11946B-FD9A-9DCF-0224-717822625AFF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304110" y="1319065"/>
            <a:ext cx="9083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solidFill>
                  <a:srgbClr val="1F402B"/>
                </a:solidFill>
              </a:rPr>
              <a:t>¿De qué manera debe la familia, tanto adultos como jóvenes, buscar tesoros en la Biblia? ¿Y cuál es el resultado? (Ver p. 14.)</a:t>
            </a:r>
            <a:endParaRPr lang="pt-BR" sz="2800" b="1" dirty="0">
              <a:solidFill>
                <a:srgbClr val="1F402B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88524" y="1231346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165771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/>
              <a:t>Quienes desean encontrar los tesoros de la verdad deben </a:t>
            </a:r>
            <a:r>
              <a:rPr lang="es-ES" sz="2400" b="1" dirty="0">
                <a:solidFill>
                  <a:srgbClr val="C00000"/>
                </a:solidFill>
              </a:rPr>
              <a:t>CAVAR</a:t>
            </a:r>
            <a:r>
              <a:rPr lang="es-ES" sz="2400" b="1" dirty="0"/>
              <a:t> en busca de ellos como el minero cava para hallar el tesoro escondido en la tierra. Ningún trabajo a medias e indiferente será provechoso. Es esencial para los ancianos y los jóvenes no solo leer la Palabra de Dios </a:t>
            </a:r>
            <a:r>
              <a:rPr lang="es-ES" sz="2400" b="1"/>
              <a:t>sino </a:t>
            </a:r>
            <a:r>
              <a:rPr lang="es-ES" sz="2400" b="1">
                <a:solidFill>
                  <a:srgbClr val="C00000"/>
                </a:solidFill>
              </a:rPr>
              <a:t>ESTUDIARLA</a:t>
            </a:r>
            <a:r>
              <a:rPr lang="es-ES" sz="2400" b="1"/>
              <a:t> </a:t>
            </a:r>
            <a:r>
              <a:rPr lang="es-ES" sz="2400" b="1" dirty="0"/>
              <a:t>con fervor y consagración, orando e investigando para hallar la verdad como tesoro escondido. Quienes hagan esto serán </a:t>
            </a:r>
            <a:r>
              <a:rPr lang="es-ES" sz="2400" b="1" dirty="0">
                <a:solidFill>
                  <a:srgbClr val="C00000"/>
                </a:solidFill>
              </a:rPr>
              <a:t>RECOMPENSADOS</a:t>
            </a:r>
            <a:r>
              <a:rPr lang="es-ES" sz="2400" b="1" dirty="0"/>
              <a:t>, pues Cristo avivará el entendimiento.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553453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454166" y="1258263"/>
            <a:ext cx="2906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Para reflexionar: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EBF5163C-F7DA-CE66-278E-E57088DA4FEE}"/>
              </a:ext>
            </a:extLst>
          </p:cNvPr>
          <p:cNvSpPr/>
          <p:nvPr/>
        </p:nvSpPr>
        <p:spPr>
          <a:xfrm>
            <a:off x="2333297" y="1781483"/>
            <a:ext cx="7304689" cy="3547262"/>
          </a:xfrm>
          <a:prstGeom prst="round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2748455" y="2304703"/>
            <a:ext cx="64743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Si cada uno de nosotros se deja instruir como un niño pequeño, sometiéndose enteramente a Dios, ¿qué sucederá en nuestra vida?</a:t>
            </a:r>
          </a:p>
          <a:p>
            <a:pPr algn="just"/>
            <a:r>
              <a:rPr lang="es-E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(Ver p. 15.)</a:t>
            </a:r>
            <a:endParaRPr lang="pt-BR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1623849" y="458044"/>
            <a:ext cx="12454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1F402B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2150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1918138" y="1932516"/>
            <a:ext cx="88970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dirty="0">
                <a:solidFill>
                  <a:srgbClr val="1F402B"/>
                </a:solidFill>
              </a:rPr>
              <a:t>“Si invocas a la inteligencia, y pides que la prudencia te asista; si la buscas como si fuera plata y la examinas como a un tesoro, entonces entenderás el temor de Jehová y hallarás el conocimiento de Dios” (Prov. 2:3-5) (p. 16).</a:t>
            </a:r>
            <a:endParaRPr lang="pt-BR" sz="2800" b="1" i="1" dirty="0">
              <a:solidFill>
                <a:srgbClr val="1F40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47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159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595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091559" y="1566041"/>
            <a:ext cx="76935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i="1" u="none" strike="noStrike" baseline="0" dirty="0"/>
              <a:t>“El reino de los cielos se parece a un tesoro escondido en un campo; un hombre</a:t>
            </a:r>
          </a:p>
          <a:p>
            <a:pPr algn="ctr"/>
            <a:r>
              <a:rPr lang="es-ES" sz="2800" b="1" i="1" u="none" strike="noStrike" baseline="0" dirty="0"/>
              <a:t>lo encuentra, lo vuelve a esconder y, lleno de alegría, vende todo lo que posee y</a:t>
            </a:r>
          </a:p>
          <a:p>
            <a:pPr algn="ctr"/>
            <a:r>
              <a:rPr lang="es-ES" sz="2800" b="1" i="1" u="none" strike="noStrike" baseline="0" dirty="0"/>
              <a:t>compra el campo” </a:t>
            </a:r>
          </a:p>
          <a:p>
            <a:pPr algn="ctr"/>
            <a:r>
              <a:rPr lang="es-ES" sz="2800" b="1" i="1" u="none" strike="noStrike" baseline="0" dirty="0"/>
              <a:t>(Mat. 13:44, LPD).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3216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144110" y="1261241"/>
            <a:ext cx="87130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u="none" strike="noStrike" baseline="0" dirty="0"/>
              <a:t>El descubridor del tesoro en el campo estaba listo</a:t>
            </a:r>
          </a:p>
          <a:p>
            <a:pPr algn="ctr"/>
            <a:r>
              <a:rPr lang="es-ES" sz="2800" b="1" u="none" strike="noStrike" baseline="0" dirty="0"/>
              <a:t>para desprenderse de todo lo que tenía y realizar una labor incansable con el fin de conseguir las riquezas ocultas. Así también el que halla el tesoro celestial no debe considerar ningún trabajo demasiado grande, y ningún sacrificio demasiado caro, con el objetivo de obtener los tesoros de la verdad (p. 9).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673614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A5608184-5E1E-D9C5-6D0B-22F29960AEFE}"/>
              </a:ext>
            </a:extLst>
          </p:cNvPr>
          <p:cNvSpPr/>
          <p:nvPr/>
        </p:nvSpPr>
        <p:spPr>
          <a:xfrm>
            <a:off x="1" y="1174403"/>
            <a:ext cx="12192000" cy="1560436"/>
          </a:xfrm>
          <a:prstGeom prst="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282262" y="3300728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/>
              <a:t>En la parábola, el campo que contiene el tesoro representa las ______________ .</a:t>
            </a:r>
          </a:p>
          <a:p>
            <a:pPr algn="just"/>
            <a:r>
              <a:rPr lang="es-ES" sz="2800" b="1" dirty="0"/>
              <a:t>Y el _________es el tesoro. La tierra misma no se halla tan entretejida con vetas de oro ni tan llena de cosas preciosas como acontece con la Palabra de Dios</a:t>
            </a:r>
            <a:endParaRPr lang="pt-BR" sz="28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386052" y="3732983"/>
            <a:ext cx="2540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Santas Escrituras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2377450" y="4194648"/>
            <a:ext cx="1876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err="1">
                <a:solidFill>
                  <a:srgbClr val="C00000"/>
                </a:solidFill>
              </a:rPr>
              <a:t>Evangelio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897A01B-E904-E019-AD5F-F15646E2038D}"/>
              </a:ext>
            </a:extLst>
          </p:cNvPr>
          <p:cNvSpPr/>
          <p:nvPr/>
        </p:nvSpPr>
        <p:spPr>
          <a:xfrm>
            <a:off x="901262" y="977462"/>
            <a:ext cx="10618076" cy="196357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23090" y="1414497"/>
            <a:ext cx="93079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1F402B"/>
                </a:solidFill>
              </a:rPr>
              <a:t>En la parábola del tesoro escondido, ¿qué representa el campo que esconde el tesoro? ¿Y qué representa el tesoro? (Ver p. 10.)</a:t>
            </a:r>
            <a:endParaRPr lang="pt-BR" sz="2800" b="1" dirty="0">
              <a:solidFill>
                <a:srgbClr val="1F402B"/>
              </a:solidFill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D3E6D46-E216-F6B7-C68C-96EE24A17B76}"/>
              </a:ext>
            </a:extLst>
          </p:cNvPr>
          <p:cNvSpPr/>
          <p:nvPr/>
        </p:nvSpPr>
        <p:spPr>
          <a:xfrm>
            <a:off x="649014" y="1217583"/>
            <a:ext cx="1474076" cy="14740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3B73981-8B58-3935-A6FA-95AE43E93202}"/>
              </a:ext>
            </a:extLst>
          </p:cNvPr>
          <p:cNvGrpSpPr/>
          <p:nvPr/>
        </p:nvGrpSpPr>
        <p:grpSpPr>
          <a:xfrm>
            <a:off x="720242" y="1332006"/>
            <a:ext cx="1447005" cy="1250152"/>
            <a:chOff x="760976" y="1340559"/>
            <a:chExt cx="1447005" cy="1250152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A90AC353-3C38-9B9F-AF28-DDEEDCD55240}"/>
                </a:ext>
              </a:extLst>
            </p:cNvPr>
            <p:cNvSpPr/>
            <p:nvPr/>
          </p:nvSpPr>
          <p:spPr>
            <a:xfrm>
              <a:off x="760976" y="1340559"/>
              <a:ext cx="1250152" cy="1250152"/>
            </a:xfrm>
            <a:prstGeom prst="ellips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Triângulo isósceles 13">
              <a:extLst>
                <a:ext uri="{FF2B5EF4-FFF2-40B4-BE49-F238E27FC236}">
                  <a16:creationId xmlns:a16="http://schemas.microsoft.com/office/drawing/2014/main" id="{A9C17B54-4B3D-9FE5-F0FB-6377AEE9B7BA}"/>
                </a:ext>
              </a:extLst>
            </p:cNvPr>
            <p:cNvSpPr/>
            <p:nvPr/>
          </p:nvSpPr>
          <p:spPr>
            <a:xfrm rot="5400000">
              <a:off x="1691154" y="1714195"/>
              <a:ext cx="530773" cy="502880"/>
            </a:xfrm>
            <a:prstGeom prst="triangl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5638" y="1249593"/>
            <a:ext cx="420414" cy="1442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03834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7195270-77A5-8EAC-7BB5-F1953BE694F0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98994" y="1258263"/>
            <a:ext cx="9188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solidFill>
                  <a:srgbClr val="1F402B"/>
                </a:solidFill>
              </a:rPr>
              <a:t>Los tesoros del evangelio están escondidos, así que debemos buscarlos diligentemente. ¿Por qué algunas personas no los encuentran? (Ver p. 10.)</a:t>
            </a:r>
            <a:endParaRPr lang="pt-BR" sz="2800" b="1" dirty="0">
              <a:solidFill>
                <a:srgbClr val="1F402B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56232" y="1200817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150882" y="3202882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/>
              <a:t>Se dice que los tesoros del evangelio están escondidos. Los que son sabios ________________, quienes _____________ por causa de la enseñanza de la vana filosofía, no perciben la belleza, el poder y el misterio del plan de la redención. Muchos tienen ojos, pero no ven; tienen oídos, pero no oyen; tienen intelecto, pero no disciernen el tesoro escondido.</a:t>
            </a:r>
            <a:endParaRPr lang="pt-BR" sz="28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2333297" y="3647520"/>
            <a:ext cx="278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err="1">
                <a:solidFill>
                  <a:srgbClr val="C00000"/>
                </a:solidFill>
              </a:rPr>
              <a:t>en</a:t>
            </a:r>
            <a:r>
              <a:rPr lang="pt-BR" sz="2400" b="1" dirty="0">
                <a:solidFill>
                  <a:srgbClr val="C00000"/>
                </a:solidFill>
              </a:rPr>
              <a:t> </a:t>
            </a:r>
            <a:r>
              <a:rPr lang="pt-BR" sz="2400" b="1" dirty="0" err="1">
                <a:solidFill>
                  <a:srgbClr val="C00000"/>
                </a:solidFill>
              </a:rPr>
              <a:t>su</a:t>
            </a:r>
            <a:r>
              <a:rPr lang="pt-BR" sz="2400" b="1" dirty="0">
                <a:solidFill>
                  <a:srgbClr val="C00000"/>
                </a:solidFill>
              </a:rPr>
              <a:t> </a:t>
            </a:r>
            <a:r>
              <a:rPr lang="pt-BR" sz="2400" b="1" dirty="0" err="1">
                <a:solidFill>
                  <a:srgbClr val="C00000"/>
                </a:solidFill>
              </a:rPr>
              <a:t>propia</a:t>
            </a:r>
            <a:r>
              <a:rPr lang="pt-BR" sz="2400" b="1" dirty="0">
                <a:solidFill>
                  <a:srgbClr val="C00000"/>
                </a:solidFill>
              </a:rPr>
              <a:t> estima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6650271" y="3647520"/>
            <a:ext cx="2451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err="1">
                <a:solidFill>
                  <a:srgbClr val="C00000"/>
                </a:solidFill>
              </a:rPr>
              <a:t>están</a:t>
            </a:r>
            <a:r>
              <a:rPr lang="pt-BR" sz="2400" b="1" dirty="0">
                <a:solidFill>
                  <a:srgbClr val="C00000"/>
                </a:solidFill>
              </a:rPr>
              <a:t> </a:t>
            </a:r>
            <a:r>
              <a:rPr lang="pt-BR" sz="2400" b="1" dirty="0" err="1">
                <a:solidFill>
                  <a:srgbClr val="C00000"/>
                </a:solidFill>
              </a:rPr>
              <a:t>hinchados</a:t>
            </a:r>
            <a:endParaRPr lang="pt-B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692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07E3E101-3548-339B-BE2E-A211494BCBBE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087FAAA-0362-B1F5-8C3B-28AC84FCE750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6BA9E394-1DBC-79BC-263E-A628D794F2C5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3B52300C-DC40-02BB-3EC0-2D4F09917D5B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A3AAFD0C-165A-0950-28DB-9798C16142CE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3B7BB19D-EC1E-2DE8-0D1F-AF0B90F54AE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4D21A0E0-45B5-E442-2DE8-B30A46C3E331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109905"/>
            <a:ext cx="91653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solidFill>
                  <a:srgbClr val="1F402B"/>
                </a:solidFill>
              </a:rPr>
              <a:t>Actualmente, la mayoría de las familias e individuos buscan ansiosamente los tesoros terrenales en lugar de los celestiales. ¿Cómo es la mente de estas personas y qué es lo que quieren ganar? (Ver p. 11.)</a:t>
            </a:r>
            <a:endParaRPr lang="pt-BR" sz="2800" b="1" dirty="0">
              <a:solidFill>
                <a:srgbClr val="1F402B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9431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150882" y="3300728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/>
              <a:t>Su mente está llena de pensamientos _________ y __________. Por ganar _________ , honores o _______________ , colocan las máximas, las tradiciones y los requisitos de los hombres por encima de los requisitos de Dios. Las riquezas de su Palabra se hallan ocultas de estas personas.</a:t>
            </a:r>
            <a:endParaRPr lang="pt-BR" sz="28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6976240" y="3346844"/>
            <a:ext cx="169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egoístas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6352189" y="3758811"/>
            <a:ext cx="2747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poder </a:t>
            </a:r>
            <a:r>
              <a:rPr lang="pt-BR" sz="2400" b="1" dirty="0" err="1">
                <a:solidFill>
                  <a:srgbClr val="C00000"/>
                </a:solidFill>
              </a:rPr>
              <a:t>mundanales</a:t>
            </a:r>
            <a:endParaRPr lang="pt-BR" sz="2400" b="1" dirty="0">
              <a:solidFill>
                <a:srgbClr val="C0000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8962695" y="3333250"/>
            <a:ext cx="197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ambiciosos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DAD9D9-B033-425B-367B-E05FCE8986FB}"/>
              </a:ext>
            </a:extLst>
          </p:cNvPr>
          <p:cNvSpPr txBox="1"/>
          <p:nvPr/>
        </p:nvSpPr>
        <p:spPr>
          <a:xfrm>
            <a:off x="2371394" y="3750247"/>
            <a:ext cx="169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riquezas</a:t>
            </a:r>
          </a:p>
        </p:txBody>
      </p:sp>
    </p:spTree>
    <p:extLst>
      <p:ext uri="{BB962C8B-B14F-4D97-AF65-F5344CB8AC3E}">
        <p14:creationId xmlns:p14="http://schemas.microsoft.com/office/powerpoint/2010/main" val="822302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4F21EACE-AC2E-F54E-60F9-59541BD20248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E714B5A-7209-4A22-FCF6-F88FE034E3B6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1E257A38-5377-0EDC-AEC9-ED0E182394F6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02F450-AA96-641B-07F3-975DB48E16CA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8EABEBDF-AE9A-A308-761F-395117C6FEC5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36F2057-1542-A812-9F83-F0850774B49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6DA3D04B-6E52-406E-E83E-18FC42947744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67247" y="1266752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solidFill>
                  <a:srgbClr val="1F402B"/>
                </a:solidFill>
              </a:rPr>
              <a:t>Nuestros hijos pueden obtener todos los logros académicos para alcanzar el éxito. Pero ¿qué será de ellos si no tienen el conocimiento de Dios y no obedecen sus leyes? (Ver p. 12.)</a:t>
            </a:r>
            <a:endParaRPr lang="pt-BR" sz="2800" b="1" dirty="0">
              <a:solidFill>
                <a:srgbClr val="1F402B"/>
              </a:solidFill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301208"/>
            <a:ext cx="102370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/>
              <a:t>Un estudiante puede cursar todos los grados y materias de las escuelas y colegios de nuestra época. Puede dedicar todas sus facultades a adquirir conocimientos. Pero a menos que tenga un conocimiento de Dios, a menos que obedezca las leyes que gobiernan su ser, ____________ a sí mismo. Por causa de los hábitos erróneos pierde la facultad de valorarse. ______________ propio.</a:t>
            </a:r>
            <a:endParaRPr lang="pt-BR" sz="2800" b="1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8735704" y="5452764"/>
            <a:ext cx="2593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 err="1">
                <a:solidFill>
                  <a:srgbClr val="C00000"/>
                </a:solidFill>
              </a:rPr>
              <a:t>Pierde</a:t>
            </a:r>
            <a:r>
              <a:rPr lang="pt-BR" sz="2400" b="1" dirty="0">
                <a:solidFill>
                  <a:srgbClr val="C00000"/>
                </a:solidFill>
              </a:rPr>
              <a:t> </a:t>
            </a:r>
            <a:r>
              <a:rPr lang="pt-BR" sz="2400" b="1" dirty="0" err="1">
                <a:solidFill>
                  <a:srgbClr val="C00000"/>
                </a:solidFill>
              </a:rPr>
              <a:t>el</a:t>
            </a:r>
            <a:r>
              <a:rPr lang="pt-BR" sz="2400" b="1" dirty="0">
                <a:solidFill>
                  <a:srgbClr val="C00000"/>
                </a:solidFill>
              </a:rPr>
              <a:t> domínio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4377556" y="5047270"/>
            <a:ext cx="197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se destruirá</a:t>
            </a:r>
          </a:p>
        </p:txBody>
      </p:sp>
    </p:spTree>
    <p:extLst>
      <p:ext uri="{BB962C8B-B14F-4D97-AF65-F5344CB8AC3E}">
        <p14:creationId xmlns:p14="http://schemas.microsoft.com/office/powerpoint/2010/main" val="1705830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77462" y="3300728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/>
              <a:t> No puede razonar correctamente acerca de los asuntos que más íntimamente le conciernen. Es descuidado e irracional en la forma de tratar su mente y su cuerpo. Debido a los hábitos erróneos naufraga. No puede obtener la felicidad; su descuido en el cultivo de los principios puros y saludables lo colocan bajo el dominio de hábitos que destruyen su paz.</a:t>
            </a:r>
            <a:endParaRPr lang="pt-BR" sz="2800" b="1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1DE49223-1E42-FB00-FFAA-7BC9FCA09776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3D242284-0E41-7CB5-5BA2-21296564D2AF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8CAE3FF5-51A9-EC1A-B4C0-9D02EA99B57E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DF22E3DE-3EA6-36C6-CFAB-3481039049E1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08C02CA3-5660-74D1-86A0-CECF05C052FA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DD6A8F2-472C-97F0-4257-218EEA9BA13D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B28B9547-E6AB-0545-28AE-50DE0F429D3D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23CD62B-3AFB-72E2-EC79-E55439116A1F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174446FA-228F-722B-24CC-1420B286539A}"/>
              </a:ext>
            </a:extLst>
          </p:cNvPr>
          <p:cNvSpPr txBox="1"/>
          <p:nvPr/>
        </p:nvSpPr>
        <p:spPr>
          <a:xfrm>
            <a:off x="2167247" y="1266752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>
                <a:solidFill>
                  <a:srgbClr val="1F402B"/>
                </a:solidFill>
              </a:rPr>
              <a:t>Nuestros hijos pueden obtener todos los logros académicos para alcanzar el éxito. Pero ¿qué será de ellos si no tienen el conocimiento de Dios y no obedecen sus leyes? (Ver p. 12.)</a:t>
            </a:r>
            <a:endParaRPr lang="pt-BR" sz="2800" b="1" dirty="0">
              <a:solidFill>
                <a:srgbClr val="1F40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435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814</Words>
  <Application>Microsoft Office PowerPoint</Application>
  <PresentationFormat>Widescreen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8</cp:revision>
  <dcterms:created xsi:type="dcterms:W3CDTF">2022-08-23T09:51:50Z</dcterms:created>
  <dcterms:modified xsi:type="dcterms:W3CDTF">2022-09-20T16:23:00Z</dcterms:modified>
</cp:coreProperties>
</file>